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7" r:id="rId3"/>
    <p:sldId id="268" r:id="rId4"/>
    <p:sldId id="258" r:id="rId5"/>
    <p:sldId id="259" r:id="rId6"/>
    <p:sldId id="260" r:id="rId7"/>
    <p:sldId id="269" r:id="rId8"/>
    <p:sldId id="271" r:id="rId9"/>
    <p:sldId id="261" r:id="rId10"/>
    <p:sldId id="262" r:id="rId11"/>
    <p:sldId id="272" r:id="rId12"/>
    <p:sldId id="263" r:id="rId13"/>
    <p:sldId id="273" r:id="rId14"/>
    <p:sldId id="274" r:id="rId15"/>
    <p:sldId id="275" r:id="rId16"/>
    <p:sldId id="276" r:id="rId17"/>
    <p:sldId id="264" r:id="rId18"/>
    <p:sldId id="265" r:id="rId19"/>
    <p:sldId id="266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 varScale="1">
        <p:scale>
          <a:sx n="71" d="100"/>
          <a:sy n="71" d="100"/>
        </p:scale>
        <p:origin x="96" y="3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20AD-76BB-47D8-8314-F2CBC3F351AD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D333D-CF7A-4636-B4D8-6403202A8A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962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20AD-76BB-47D8-8314-F2CBC3F351AD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D333D-CF7A-4636-B4D8-6403202A8A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45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20AD-76BB-47D8-8314-F2CBC3F351AD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D333D-CF7A-4636-B4D8-6403202A8A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08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20AD-76BB-47D8-8314-F2CBC3F351AD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D333D-CF7A-4636-B4D8-6403202A8A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39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20AD-76BB-47D8-8314-F2CBC3F351AD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D333D-CF7A-4636-B4D8-6403202A8A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816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20AD-76BB-47D8-8314-F2CBC3F351AD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D333D-CF7A-4636-B4D8-6403202A8A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514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20AD-76BB-47D8-8314-F2CBC3F351AD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D333D-CF7A-4636-B4D8-6403202A8A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7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20AD-76BB-47D8-8314-F2CBC3F351AD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D333D-CF7A-4636-B4D8-6403202A8A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978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20AD-76BB-47D8-8314-F2CBC3F351AD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D333D-CF7A-4636-B4D8-6403202A8A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77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20AD-76BB-47D8-8314-F2CBC3F351AD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D333D-CF7A-4636-B4D8-6403202A8A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018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920AD-76BB-47D8-8314-F2CBC3F351AD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D333D-CF7A-4636-B4D8-6403202A8A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43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920AD-76BB-47D8-8314-F2CBC3F351AD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D333D-CF7A-4636-B4D8-6403202A8A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41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EBOX: Our advice for set up so far….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Need Two drapes &amp; scissors. Cut both drapes in half, need three halves per procedure</a:t>
            </a:r>
          </a:p>
          <a:p>
            <a:r>
              <a:rPr lang="en-GB" dirty="0" smtClean="0"/>
              <a:t>Save spare half and use for next procedure</a:t>
            </a:r>
          </a:p>
          <a:p>
            <a:r>
              <a:rPr lang="en-GB" dirty="0" smtClean="0"/>
              <a:t>The three halves are then referred to as </a:t>
            </a:r>
          </a:p>
          <a:p>
            <a:pPr lvl="1"/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drape</a:t>
            </a:r>
          </a:p>
          <a:p>
            <a:pPr lvl="1"/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drape</a:t>
            </a:r>
          </a:p>
          <a:p>
            <a:pPr lvl="1"/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drape</a:t>
            </a:r>
          </a:p>
          <a:p>
            <a:r>
              <a:rPr lang="en-GB" dirty="0" smtClean="0"/>
              <a:t>This is just based on our experience of 12 cases since mid-April so </a:t>
            </a:r>
            <a:r>
              <a:rPr lang="en-GB" dirty="0" smtClean="0"/>
              <a:t>please feedback </a:t>
            </a:r>
            <a:r>
              <a:rPr lang="en-GB" dirty="0" smtClean="0"/>
              <a:t>experience via the forms (and hopefully </a:t>
            </a:r>
            <a:r>
              <a:rPr lang="en-GB" dirty="0" smtClean="0"/>
              <a:t>website soon)</a:t>
            </a:r>
            <a:endParaRPr lang="en-GB" dirty="0" smtClean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64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…then fix</a:t>
            </a:r>
            <a:br>
              <a:rPr lang="en-GB" sz="2800" dirty="0" smtClean="0"/>
            </a:br>
            <a:r>
              <a:rPr lang="en-GB" sz="2800" dirty="0" smtClean="0"/>
              <a:t>Curtain effect for </a:t>
            </a:r>
            <a:r>
              <a:rPr lang="en-GB" sz="2800" dirty="0" err="1" smtClean="0"/>
              <a:t>endoscopist’s</a:t>
            </a:r>
            <a:r>
              <a:rPr lang="en-GB" sz="2800" dirty="0" smtClean="0"/>
              <a:t/>
            </a:r>
            <a:br>
              <a:rPr lang="en-GB" sz="2800" dirty="0" smtClean="0"/>
            </a:br>
            <a:r>
              <a:rPr lang="en-GB" sz="2800" dirty="0" smtClean="0"/>
              <a:t>window</a:t>
            </a:r>
            <a:endParaRPr lang="en-GB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45359" y="2284437"/>
            <a:ext cx="4749987" cy="356248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90436" y="1013982"/>
            <a:ext cx="6240462" cy="4680346"/>
          </a:xfrm>
        </p:spPr>
      </p:pic>
    </p:spTree>
    <p:extLst>
      <p:ext uri="{BB962C8B-B14F-4D97-AF65-F5344CB8AC3E}">
        <p14:creationId xmlns:p14="http://schemas.microsoft.com/office/powerpoint/2010/main" val="145831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Two drapes in position: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have, for last 3 cases, pre-prepared the box to this stage, folded drapes UP and onto the lid, then slid it over the patient with the flanges under the mattress</a:t>
            </a:r>
          </a:p>
          <a:p>
            <a:r>
              <a:rPr lang="en-GB" dirty="0" smtClean="0"/>
              <a:t>Before, we slid the undraped box into position.</a:t>
            </a:r>
          </a:p>
          <a:p>
            <a:r>
              <a:rPr lang="en-GB" dirty="0" smtClean="0"/>
              <a:t>We don’t expect patients to crawl into the box!</a:t>
            </a:r>
          </a:p>
          <a:p>
            <a:r>
              <a:rPr lang="en-GB" dirty="0" smtClean="0"/>
              <a:t>For ERCP, with patient in position, position the image intensifier and Re-adjust box position if necessary by sliding</a:t>
            </a:r>
          </a:p>
          <a:p>
            <a:r>
              <a:rPr lang="en-GB" dirty="0" smtClean="0"/>
              <a:t>TIP: Use Image intensifier in landscape not portrait, quick flash screen to test position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174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 for modelling Jason!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2538" y="2369741"/>
            <a:ext cx="4352925" cy="326469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4539" y="1336581"/>
            <a:ext cx="5307108" cy="3980330"/>
          </a:xfrm>
        </p:spPr>
      </p:pic>
    </p:spTree>
    <p:extLst>
      <p:ext uri="{BB962C8B-B14F-4D97-AF65-F5344CB8AC3E}">
        <p14:creationId xmlns:p14="http://schemas.microsoft.com/office/powerpoint/2010/main" val="149446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smtClean="0"/>
              <a:t>3</a:t>
            </a:r>
            <a:r>
              <a:rPr lang="en-GB" sz="4000" baseline="30000" dirty="0" smtClean="0"/>
              <a:t>rd</a:t>
            </a:r>
            <a:r>
              <a:rPr lang="en-GB" sz="4000" dirty="0" smtClean="0"/>
              <a:t> and final drape across </a:t>
            </a:r>
            <a:r>
              <a:rPr lang="en-GB" sz="4000" dirty="0" err="1" smtClean="0"/>
              <a:t>endoscopists</a:t>
            </a:r>
            <a:r>
              <a:rPr lang="en-GB" sz="4000" dirty="0" smtClean="0"/>
              <a:t> window</a:t>
            </a:r>
            <a:endParaRPr lang="en-GB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7" y="1269207"/>
            <a:ext cx="5157787" cy="823912"/>
          </a:xfrm>
        </p:spPr>
        <p:txBody>
          <a:bodyPr/>
          <a:lstStyle/>
          <a:p>
            <a:r>
              <a:rPr lang="en-GB" dirty="0" smtClean="0"/>
              <a:t>Position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01541" y="2326106"/>
            <a:ext cx="5083348" cy="381251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7588" y="1269207"/>
            <a:ext cx="5183188" cy="823912"/>
          </a:xfrm>
        </p:spPr>
        <p:txBody>
          <a:bodyPr/>
          <a:lstStyle/>
          <a:p>
            <a:r>
              <a:rPr lang="en-GB" dirty="0" smtClean="0"/>
              <a:t>…and fix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93905" y="2138502"/>
            <a:ext cx="5297753" cy="3973315"/>
          </a:xfrm>
        </p:spPr>
      </p:pic>
    </p:spTree>
    <p:extLst>
      <p:ext uri="{BB962C8B-B14F-4D97-AF65-F5344CB8AC3E}">
        <p14:creationId xmlns:p14="http://schemas.microsoft.com/office/powerpoint/2010/main" val="382636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Cut access hole, big enough for your hand at the point where best for intubation – the </a:t>
            </a:r>
            <a:r>
              <a:rPr lang="en-GB" sz="3200" dirty="0" err="1" smtClean="0"/>
              <a:t>endoscopist</a:t>
            </a:r>
            <a:r>
              <a:rPr lang="en-GB" sz="3200" dirty="0" smtClean="0"/>
              <a:t> MUST do this</a:t>
            </a:r>
            <a:endParaRPr lang="en-GB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Scissors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Hole</a:t>
            </a:r>
            <a:endParaRPr lang="en-GB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55335" y="2220118"/>
            <a:ext cx="4536624" cy="3402468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62055" y="2165319"/>
            <a:ext cx="4599251" cy="3449438"/>
          </a:xfrm>
        </p:spPr>
      </p:pic>
    </p:spTree>
    <p:extLst>
      <p:ext uri="{BB962C8B-B14F-4D97-AF65-F5344CB8AC3E}">
        <p14:creationId xmlns:p14="http://schemas.microsoft.com/office/powerpoint/2010/main" val="64051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Can intubate with right hand inside the box but now I prefer to keep it outside altogether. Cover biopsy channel inlet with swap during wire exchanges</a:t>
            </a:r>
            <a:endParaRPr lang="en-GB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386" y="2339136"/>
            <a:ext cx="5199529" cy="3899646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33044" y="2300325"/>
            <a:ext cx="5208774" cy="3906580"/>
          </a:xfrm>
        </p:spPr>
      </p:pic>
    </p:spTree>
    <p:extLst>
      <p:ext uri="{BB962C8B-B14F-4D97-AF65-F5344CB8AC3E}">
        <p14:creationId xmlns:p14="http://schemas.microsoft.com/office/powerpoint/2010/main" val="338316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9306" y="857250"/>
            <a:ext cx="6858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66329" y="188258"/>
            <a:ext cx="51771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It is worth persisting with, and very easy when you get used to it</a:t>
            </a:r>
          </a:p>
          <a:p>
            <a:endParaRPr lang="en-GB" sz="2400" dirty="0"/>
          </a:p>
          <a:p>
            <a:r>
              <a:rPr lang="en-GB" sz="2400" dirty="0" smtClean="0"/>
              <a:t>Please think about feedback. We will circulate simple tick box forms- web based or word document very </a:t>
            </a:r>
            <a:r>
              <a:rPr lang="en-GB" sz="2400" dirty="0" smtClean="0"/>
              <a:t>soon</a:t>
            </a:r>
          </a:p>
          <a:p>
            <a:endParaRPr lang="en-GB" sz="2400" dirty="0"/>
          </a:p>
          <a:p>
            <a:r>
              <a:rPr lang="en-GB" sz="2400" dirty="0" smtClean="0"/>
              <a:t>The box protects against droplets but you still need PPE for AGPs at the moment</a:t>
            </a:r>
            <a:endParaRPr lang="en-GB" sz="2400" dirty="0" smtClean="0"/>
          </a:p>
          <a:p>
            <a:endParaRPr lang="en-GB" sz="2400" dirty="0"/>
          </a:p>
          <a:p>
            <a:r>
              <a:rPr lang="en-GB" sz="2400" dirty="0" smtClean="0"/>
              <a:t>Good luck!</a:t>
            </a:r>
          </a:p>
          <a:p>
            <a:endParaRPr lang="en-GB" sz="2400" dirty="0"/>
          </a:p>
          <a:p>
            <a:r>
              <a:rPr lang="en-GB" sz="2400" dirty="0" smtClean="0"/>
              <a:t>Ashley Roberts, Rob </a:t>
            </a:r>
            <a:r>
              <a:rPr lang="en-GB" sz="2400" dirty="0" err="1" smtClean="0"/>
              <a:t>Mcleod</a:t>
            </a:r>
            <a:r>
              <a:rPr lang="en-GB" sz="2400" dirty="0" smtClean="0"/>
              <a:t>, </a:t>
            </a:r>
            <a:r>
              <a:rPr lang="en-GB" sz="2400" dirty="0" smtClean="0"/>
              <a:t>Neil Warren and </a:t>
            </a:r>
            <a:r>
              <a:rPr lang="en-GB" sz="2400" dirty="0" smtClean="0"/>
              <a:t>our wonderful staff in UHW Radiology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7951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79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50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20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:\Old Desktop Directories\COVID RESOURCES\BOX WORK\Box Charity\Instructions, Delivery and Logistics\Photos for box instructions\IMG_195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871447" cy="5862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H:\Old Desktop Directories\COVID RESOURCES\BOX WORK\Box Charity\Instructions, Delivery and Logistics\Photos for box instructions\IMG_195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745042" y="766481"/>
            <a:ext cx="5862919" cy="43299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234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29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3" r="267" b="-252"/>
          <a:stretch/>
        </p:blipFill>
        <p:spPr>
          <a:xfrm rot="5400000">
            <a:off x="501224" y="-501225"/>
            <a:ext cx="6858000" cy="78604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28432" y="841248"/>
            <a:ext cx="255050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Acrylic sheet </a:t>
            </a:r>
          </a:p>
          <a:p>
            <a:r>
              <a:rPr lang="en-GB" sz="3200" dirty="0" smtClean="0"/>
              <a:t>placed across</a:t>
            </a:r>
          </a:p>
          <a:p>
            <a:r>
              <a:rPr lang="en-GB" sz="3200" dirty="0" smtClean="0"/>
              <a:t>inward </a:t>
            </a:r>
          </a:p>
          <a:p>
            <a:r>
              <a:rPr lang="en-GB" sz="3200" dirty="0" smtClean="0"/>
              <a:t>facing flanges </a:t>
            </a:r>
          </a:p>
          <a:p>
            <a:r>
              <a:rPr lang="en-GB" sz="3200" dirty="0" smtClean="0"/>
              <a:t>For stability</a:t>
            </a:r>
            <a:endParaRPr lang="en-GB" sz="32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686405" y="1290917"/>
            <a:ext cx="3174044" cy="9547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rved Left Arrow 9"/>
          <p:cNvSpPr/>
          <p:nvPr/>
        </p:nvSpPr>
        <p:spPr>
          <a:xfrm rot="2519390">
            <a:off x="6598574" y="3257286"/>
            <a:ext cx="1224267" cy="409233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Curved Left Arrow 10"/>
          <p:cNvSpPr/>
          <p:nvPr/>
        </p:nvSpPr>
        <p:spPr>
          <a:xfrm rot="2519390" flipV="1">
            <a:off x="809393" y="3843811"/>
            <a:ext cx="1186831" cy="2231968"/>
          </a:xfrm>
          <a:prstGeom prst="curvedLeftArrow">
            <a:avLst>
              <a:gd name="adj1" fmla="val 24848"/>
              <a:gd name="adj2" fmla="val 50000"/>
              <a:gd name="adj3" fmla="val 28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2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 EBOX on top or under the mattress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519495" y="2144332"/>
            <a:ext cx="4352925" cy="3715514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86538" y="2369743"/>
            <a:ext cx="4352925" cy="3264693"/>
          </a:xfrm>
        </p:spPr>
      </p:pic>
    </p:spTree>
    <p:extLst>
      <p:ext uri="{BB962C8B-B14F-4D97-AF65-F5344CB8AC3E}">
        <p14:creationId xmlns:p14="http://schemas.microsoft.com/office/powerpoint/2010/main" val="390176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Under mattress on ERCP table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2071" y="2312822"/>
            <a:ext cx="4505136" cy="3378851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86538" y="2369741"/>
            <a:ext cx="4352925" cy="3264693"/>
          </a:xfrm>
        </p:spPr>
      </p:pic>
    </p:spTree>
    <p:extLst>
      <p:ext uri="{BB962C8B-B14F-4D97-AF65-F5344CB8AC3E}">
        <p14:creationId xmlns:p14="http://schemas.microsoft.com/office/powerpoint/2010/main" val="294202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Cut drape into two symmetrical halves</a:t>
            </a:r>
            <a:endParaRPr lang="en-GB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1585" y="2154812"/>
            <a:ext cx="5378827" cy="4034119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1671" y="2154402"/>
            <a:ext cx="5375541" cy="4031655"/>
          </a:xfrm>
        </p:spPr>
      </p:pic>
    </p:spTree>
    <p:extLst>
      <p:ext uri="{BB962C8B-B14F-4D97-AF65-F5344CB8AC3E}">
        <p14:creationId xmlns:p14="http://schemas.microsoft.com/office/powerpoint/2010/main" val="105161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623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2800" dirty="0" smtClean="0"/>
              <a:t>1</a:t>
            </a:r>
            <a:r>
              <a:rPr lang="en-GB" sz="2800" baseline="30000" dirty="0" smtClean="0"/>
              <a:t>st</a:t>
            </a:r>
            <a:r>
              <a:rPr lang="en-GB" sz="2800" dirty="0" smtClean="0"/>
              <a:t> drape –fully cover assistant’s access window, and halfway across</a:t>
            </a:r>
            <a:br>
              <a:rPr lang="en-GB" sz="2800" dirty="0" smtClean="0"/>
            </a:br>
            <a:r>
              <a:rPr lang="en-GB" sz="2800" dirty="0" err="1" smtClean="0"/>
              <a:t>endoscopist’s</a:t>
            </a:r>
            <a:r>
              <a:rPr lang="en-GB" sz="2800" dirty="0" smtClean="0"/>
              <a:t> access window. Peel off, and stick</a:t>
            </a:r>
            <a:endParaRPr lang="en-GB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1118" y="2164510"/>
            <a:ext cx="5667192" cy="4250393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32928" y="2165817"/>
            <a:ext cx="5665696" cy="4249271"/>
          </a:xfrm>
        </p:spPr>
      </p:pic>
    </p:spTree>
    <p:extLst>
      <p:ext uri="{BB962C8B-B14F-4D97-AF65-F5344CB8AC3E}">
        <p14:creationId xmlns:p14="http://schemas.microsoft.com/office/powerpoint/2010/main" val="170683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Drape fixed and view from: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GB" sz="1800" dirty="0"/>
              <a:t>T</a:t>
            </a:r>
            <a:r>
              <a:rPr lang="en-GB" sz="1800" dirty="0" smtClean="0"/>
              <a:t>he back</a:t>
            </a:r>
          </a:p>
          <a:p>
            <a:r>
              <a:rPr lang="en-GB" sz="1800" dirty="0" smtClean="0"/>
              <a:t>And head</a:t>
            </a:r>
          </a:p>
          <a:p>
            <a:r>
              <a:rPr lang="en-GB" sz="1800" dirty="0" smtClean="0"/>
              <a:t>End</a:t>
            </a:r>
            <a:endParaRPr lang="en-GB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32596" y="2040024"/>
            <a:ext cx="4742444" cy="3556833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 smtClean="0"/>
              <a:t>Endoscopists</a:t>
            </a:r>
            <a:r>
              <a:rPr lang="en-GB" dirty="0" smtClean="0"/>
              <a:t> </a:t>
            </a:r>
          </a:p>
          <a:p>
            <a:r>
              <a:rPr lang="en-GB" dirty="0" smtClean="0"/>
              <a:t>view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48173" y="2040023"/>
            <a:ext cx="4742446" cy="3556835"/>
          </a:xfrm>
        </p:spPr>
      </p:pic>
    </p:spTree>
    <p:extLst>
      <p:ext uri="{BB962C8B-B14F-4D97-AF65-F5344CB8AC3E}">
        <p14:creationId xmlns:p14="http://schemas.microsoft.com/office/powerpoint/2010/main" val="28861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drape - position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2936" y="2028673"/>
            <a:ext cx="5260321" cy="394524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90881" y="1385888"/>
            <a:ext cx="5988425" cy="4491318"/>
          </a:xfrm>
        </p:spPr>
      </p:pic>
    </p:spTree>
    <p:extLst>
      <p:ext uri="{BB962C8B-B14F-4D97-AF65-F5344CB8AC3E}">
        <p14:creationId xmlns:p14="http://schemas.microsoft.com/office/powerpoint/2010/main" val="143392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365</Words>
  <Application>Microsoft Office PowerPoint</Application>
  <PresentationFormat>Widescreen</PresentationFormat>
  <Paragraphs>48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EBOX: Our advice for set up so far….</vt:lpstr>
      <vt:lpstr>PowerPoint Presentation</vt:lpstr>
      <vt:lpstr>PowerPoint Presentation</vt:lpstr>
      <vt:lpstr>Use EBOX on top or under the mattress</vt:lpstr>
      <vt:lpstr>Under mattress on ERCP table</vt:lpstr>
      <vt:lpstr>Cut drape into two symmetrical halves</vt:lpstr>
      <vt:lpstr>1st drape –fully cover assistant’s access window, and halfway across endoscopist’s access window. Peel off, and stick</vt:lpstr>
      <vt:lpstr>1st Drape fixed and view from:</vt:lpstr>
      <vt:lpstr>2nd drape - position</vt:lpstr>
      <vt:lpstr>…then fix Curtain effect for endoscopist’s window</vt:lpstr>
      <vt:lpstr>Two drapes in position:</vt:lpstr>
      <vt:lpstr>Thanks for modelling Jason!</vt:lpstr>
      <vt:lpstr>3rd and final drape across endoscopists window</vt:lpstr>
      <vt:lpstr>Cut access hole, big enough for your hand at the point where best for intubation – the endoscopist MUST do this</vt:lpstr>
      <vt:lpstr>Can intubate with right hand inside the box but now I prefer to keep it outside altogether. Cover biopsy channel inlet with swap during wire exchanges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Ashley Roberts (Cardiff and Vale UHB - Radiology)</dc:creator>
  <cp:lastModifiedBy>Ashley Roberts (Cardiff and Vale UHB - Radiology)</cp:lastModifiedBy>
  <cp:revision>18</cp:revision>
  <dcterms:created xsi:type="dcterms:W3CDTF">2020-05-05T17:32:41Z</dcterms:created>
  <dcterms:modified xsi:type="dcterms:W3CDTF">2020-05-06T20:38:40Z</dcterms:modified>
</cp:coreProperties>
</file>